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502" r:id="rId2"/>
    <p:sldId id="507" r:id="rId3"/>
    <p:sldId id="498" r:id="rId4"/>
    <p:sldId id="528" r:id="rId5"/>
    <p:sldId id="503" r:id="rId6"/>
    <p:sldId id="508" r:id="rId7"/>
    <p:sldId id="529" r:id="rId8"/>
    <p:sldId id="509" r:id="rId9"/>
    <p:sldId id="510" r:id="rId10"/>
    <p:sldId id="511" r:id="rId11"/>
    <p:sldId id="512" r:id="rId12"/>
    <p:sldId id="530" r:id="rId13"/>
    <p:sldId id="541" r:id="rId14"/>
    <p:sldId id="542" r:id="rId15"/>
    <p:sldId id="513" r:id="rId16"/>
    <p:sldId id="531" r:id="rId17"/>
    <p:sldId id="532" r:id="rId18"/>
    <p:sldId id="539" r:id="rId19"/>
    <p:sldId id="535" r:id="rId20"/>
    <p:sldId id="533" r:id="rId21"/>
    <p:sldId id="534" r:id="rId22"/>
    <p:sldId id="536" r:id="rId23"/>
    <p:sldId id="537" r:id="rId24"/>
    <p:sldId id="538" r:id="rId25"/>
    <p:sldId id="540" r:id="rId26"/>
    <p:sldId id="517" r:id="rId27"/>
    <p:sldId id="515" r:id="rId28"/>
    <p:sldId id="518" r:id="rId29"/>
    <p:sldId id="514" r:id="rId30"/>
    <p:sldId id="520" r:id="rId31"/>
    <p:sldId id="523" r:id="rId32"/>
    <p:sldId id="519" r:id="rId33"/>
    <p:sldId id="524" r:id="rId34"/>
    <p:sldId id="525" r:id="rId35"/>
    <p:sldId id="543" r:id="rId36"/>
    <p:sldId id="544" r:id="rId37"/>
    <p:sldId id="545" r:id="rId38"/>
    <p:sldId id="546" r:id="rId39"/>
    <p:sldId id="526" r:id="rId40"/>
    <p:sldId id="521" r:id="rId41"/>
    <p:sldId id="51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9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76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gi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F5B74-AE93-38B4-334D-1B0EDF1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401FC-7D34-356D-0D5B-631E895463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C49B-2ED8-5E31-7A7A-A926FEC616EE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4A5AC8-EEC5-E61A-1DA7-4FFBC4B4E5D0}"/>
              </a:ext>
            </a:extLst>
          </p:cNvPr>
          <p:cNvSpPr txBox="1"/>
          <p:nvPr/>
        </p:nvSpPr>
        <p:spPr>
          <a:xfrm>
            <a:off x="1882987" y="52656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“first rotate the x-axis by 60, and then rotate the y-axis by 30” and “first rotate the y-axis by 30, and then rotate the x-axis by 60”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EDE90-F4DA-7372-7E62-067F00F5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39" y="2574501"/>
            <a:ext cx="6431251" cy="6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3C015-03F9-6865-B0B6-CBA751C2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5" y="3418416"/>
            <a:ext cx="19240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E9C95-A5CF-3D2E-1B81-F1D17B18C945}"/>
              </a:ext>
            </a:extLst>
          </p:cNvPr>
          <p:cNvSpPr txBox="1"/>
          <p:nvPr/>
        </p:nvSpPr>
        <p:spPr>
          <a:xfrm>
            <a:off x="1882987" y="2144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first rotate the x-axis by 60, and then rotate the y-axis by 30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073D35-FA5F-787F-2F28-D76192BC326F}"/>
              </a:ext>
            </a:extLst>
          </p:cNvPr>
          <p:cNvSpPr txBox="1"/>
          <p:nvPr/>
        </p:nvSpPr>
        <p:spPr>
          <a:xfrm>
            <a:off x="1971039" y="449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first rotate the y-axis by 30, and then rotate the x-axis by 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4EAD5C-9849-B099-573B-16BA575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39" y="4978942"/>
            <a:ext cx="6238875" cy="628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9694D-50D8-5346-DEBE-58DDEECD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55" y="5779889"/>
            <a:ext cx="1952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8C452-EEAE-5B9F-2D68-818F3BA6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C133D-B86E-F904-0896-832DC70A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91" y="1226866"/>
            <a:ext cx="4359018" cy="4816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55C414-09A0-D45B-0866-DF49C84B752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3161A-D5F8-7115-A1EA-0E8E7BFD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8A6620-2EF1-C887-714D-BC19E5FC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7C0F18-3BC2-F81A-385B-A7B106F2415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DEE2A-47E2-D362-663C-D0E9B252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FB1D21-CDC3-31F0-59EB-01D689076AB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Fixed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5B3BB-2C05-4323-C5C1-E9D8DE01913D}"/>
              </a:ext>
            </a:extLst>
          </p:cNvPr>
          <p:cNvSpPr txBox="1"/>
          <p:nvPr/>
        </p:nvSpPr>
        <p:spPr>
          <a:xfrm>
            <a:off x="887895" y="833719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X-Y-Z fixed angle: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X, Y, and Z axes are fixed, as shown in the blue coordinate system as shown below (counterclockwise is positive)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7EBE7F-95F9-954D-CB31-3ABC317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2294075"/>
            <a:ext cx="6419850" cy="181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30407-5B01-074F-30B3-46CC8FCF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31" y="4917552"/>
            <a:ext cx="7733269" cy="11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Moving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61B162-62D9-4D1D-7220-33067DC7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4" y="841294"/>
            <a:ext cx="6938226" cy="2978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09FAD-7530-92E1-BD73-8DD68C31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10" y="4455324"/>
            <a:ext cx="3281332" cy="9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Mapping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02CA7A-60FC-5892-929B-732BAF0C8FB8}"/>
              </a:ext>
            </a:extLst>
          </p:cNvPr>
          <p:cNvSpPr txBox="1"/>
          <p:nvPr/>
        </p:nvSpPr>
        <p:spPr>
          <a:xfrm>
            <a:off x="1144693" y="926670"/>
            <a:ext cx="495130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 can use a Homogeneous transformation matrix to describe movement and Rotation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1AA4EC-6B12-CE1E-156A-EA51AF09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32" y="3475373"/>
            <a:ext cx="2862338" cy="2619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22CD87-46EB-2713-4BBD-DF8124BE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90" y="1822367"/>
            <a:ext cx="5600988" cy="16066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FD0232-E3EB-2533-84CC-FF38DD03E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92" y="2072698"/>
            <a:ext cx="3241068" cy="10762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4F10B8-9CE6-CDFA-B871-3E56A239D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024" y="3760697"/>
            <a:ext cx="4170901" cy="23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B2220-3DF2-010D-CE4D-4F5AAEE0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AA0FB3-D873-BFB8-0B73-171A81595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99571-FF7C-BB7A-7B5B-41445F81D8B7}"/>
              </a:ext>
            </a:extLst>
          </p:cNvPr>
          <p:cNvSpPr txBox="1"/>
          <p:nvPr/>
        </p:nvSpPr>
        <p:spPr>
          <a:xfrm>
            <a:off x="891001" y="840080"/>
            <a:ext cx="382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Transformation Matrix: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99C46-34D4-F166-95AF-31C7DFAC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34" y="1358470"/>
            <a:ext cx="4790432" cy="695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EBE81E-13DD-8826-8378-8E13BE60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0" y="2887678"/>
            <a:ext cx="5232669" cy="2076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028EBD-85C0-B6B9-3F65-DF11D7ED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1" y="2814271"/>
            <a:ext cx="2964889" cy="9427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570793-B8B4-E78A-2913-61B15308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26" y="4139252"/>
            <a:ext cx="3924502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3018BF-C0A1-963C-0600-4E9865A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E9A64-7C38-3BBD-3594-B6DEFAEE6A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112D3-BE87-2FA2-3FE2-7E8137C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1354000"/>
            <a:ext cx="4791075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53E9B-03D4-34F5-305F-4020A8BC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9" y="3163245"/>
            <a:ext cx="3042168" cy="1127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C30720-976A-2CFB-4029-664550740C12}"/>
              </a:ext>
            </a:extLst>
          </p:cNvPr>
          <p:cNvSpPr txBox="1"/>
          <p:nvPr/>
        </p:nvSpPr>
        <p:spPr>
          <a:xfrm>
            <a:off x="891001" y="840080"/>
            <a:ext cx="136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FE7739-485F-84E0-C434-06C49C62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34" y="381690"/>
            <a:ext cx="3920979" cy="3222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9D4A65-1E08-D38A-2816-67F0A0AC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517" y="4785276"/>
            <a:ext cx="4068211" cy="6013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CEE5F2-0288-6CE5-C05E-0EF6A817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517" y="4032996"/>
            <a:ext cx="2319109" cy="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AB3D80-7CDC-A74F-A258-1B07F5FE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A6F9F-3444-8358-88D8-F3F90ED998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0D2E-E911-3B09-45BB-92838A6B554D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36CF8-5851-0671-AD60-33803AC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35" y="926670"/>
            <a:ext cx="9597796" cy="3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3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B531D0-CB69-1E99-79C4-C0BFE0F7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AB98-4C3E-9E78-279D-111A025C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93" y="1714411"/>
            <a:ext cx="5639090" cy="171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EA36-E5E4-931F-F3C2-94D8DE9D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90" y="1796966"/>
            <a:ext cx="2311519" cy="16320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F37891-DBA3-7794-996C-8D978ED40E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FCB6C-3C6E-1856-1F10-4A7F633C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93" y="4103843"/>
            <a:ext cx="4699707" cy="2094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E92C32-ADEF-C46D-76A8-1E2112A3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90" y="4313582"/>
            <a:ext cx="2038861" cy="18054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20513-F78B-39FE-ECB6-BE95131E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826F0E-6763-0929-D163-AA9771F585B8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60CC68-0EF3-314E-18E2-8D65C33E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15F6B1-6137-2671-FD04-22D06900E5E4}"/>
              </a:ext>
            </a:extLst>
          </p:cNvPr>
          <p:cNvSpPr txBox="1"/>
          <p:nvPr/>
        </p:nvSpPr>
        <p:spPr>
          <a:xfrm>
            <a:off x="1091493" y="464281"/>
            <a:ext cx="6096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Mapping, T can also be used as an Operator to move or rotate vectors (or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3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D09F36-0957-3027-3716-1037DE1B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3C786-346E-009B-1DA8-338A58C2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746348"/>
            <a:ext cx="6692174" cy="52653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56C945-D0A5-4F4B-A6BF-ED64F84DB60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6D294-E954-A8A2-846C-E8B6717C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696889-2FBC-CDD2-52C1-9DA066E9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1F6D1-8375-CE60-D9F2-77F386C70A9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264E9-79FF-626D-BCB2-78FD25B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1113542"/>
            <a:ext cx="9720470" cy="5055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32D678-3CB8-599B-B785-E9AC5F83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414148-E511-1897-5EC9-CA127BFA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F3142-A0B8-895A-90B4-A846328B906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F9EDD-BA16-A5C5-A01B-1DE52E13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981874-6776-4BD8-8C30-CD81E40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057C8-FC27-87B1-F0A3-94C234948496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Transformation Matrix 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225E7-2DFF-43A0-1340-55CFD91887F4}"/>
              </a:ext>
            </a:extLst>
          </p:cNvPr>
          <p:cNvSpPr txBox="1"/>
          <p:nvPr/>
        </p:nvSpPr>
        <p:spPr>
          <a:xfrm>
            <a:off x="969617" y="1059022"/>
            <a:ext cx="489667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point from the expression of a certain frame to another frame.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0876AC-2714-260E-22C2-EFFE622F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75" y="1860469"/>
            <a:ext cx="2248016" cy="1568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E11E99-679F-4CD7-7233-08A7F715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2345221"/>
            <a:ext cx="2667000" cy="8953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AB21F8-F451-14D9-3B12-4B08C533982A}"/>
              </a:ext>
            </a:extLst>
          </p:cNvPr>
          <p:cNvSpPr txBox="1"/>
          <p:nvPr/>
        </p:nvSpPr>
        <p:spPr>
          <a:xfrm>
            <a:off x="1128644" y="3881571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and rotate point(vector) in the same frame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F6FE1C-7F1B-7132-18C8-5B25B95C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15" y="4792216"/>
            <a:ext cx="2248017" cy="1592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B44B06-C431-3587-40FE-73CF9199E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577" y="4879667"/>
            <a:ext cx="2849928" cy="9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A908C3-8393-7A04-3A25-909DDD35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546CD-7351-208D-7552-36EBAB2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38" y="242544"/>
            <a:ext cx="9251879" cy="6372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CBFA81-6E9B-FE32-F537-79FD1CF982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8530F-68AE-4072-CC31-8FDBE272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{A}, {A} is global axis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C72A1-728A-19BD-08A4-C60D483B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534" y="689796"/>
            <a:ext cx="3571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AB9357-7F6D-BED0-5577-BA2296D4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EC0A7-EE79-BCFC-9A53-65A336B6E5A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CEE7E9-5A52-FB86-5DF8-DBA4BA65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FB8C26-99AC-1148-7164-CF6FCAF2016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Derived Rodrigues' rotation formula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4E4BBB-8C56-304D-242C-09A3A546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4" y="806314"/>
            <a:ext cx="4197566" cy="2622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FA192-A345-41A5-43CE-CF30DC6C2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38AA-3DAF-CE3F-16F2-EBFA5E5FF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0" y="1457789"/>
            <a:ext cx="1511939" cy="3109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20DCFF-4832-7947-3834-51234C567220}"/>
              </a:ext>
            </a:extLst>
          </p:cNvPr>
          <p:cNvSpPr txBox="1"/>
          <p:nvPr/>
        </p:nvSpPr>
        <p:spPr>
          <a:xfrm>
            <a:off x="531774" y="3715372"/>
            <a:ext cx="67171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vector moves from p(0), at the time t=0, to p(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at the time t=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the rotation axis, Angular velocity is 1 rad/s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EF9113-3FA5-EB01-193B-2283B1F5A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479" y="3035774"/>
            <a:ext cx="3548180" cy="786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8AACC6-FBDD-198A-5E38-0C6EA6F5D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620" y="4223152"/>
            <a:ext cx="1359526" cy="3657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7CED53-C27E-198F-BC78-E29450B4FF4F}"/>
              </a:ext>
            </a:extLst>
          </p:cNvPr>
          <p:cNvSpPr txBox="1"/>
          <p:nvPr/>
        </p:nvSpPr>
        <p:spPr>
          <a:xfrm>
            <a:off x="7504006" y="2509410"/>
            <a:ext cx="41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can then rewrite the equation like this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69F2DC-EE2B-6765-443D-4AF7ED90C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56" y="5048250"/>
            <a:ext cx="360370" cy="240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CF7603-03F2-5B4D-B77F-E8C6CC025E0A}"/>
              </a:ext>
            </a:extLst>
          </p:cNvPr>
          <p:cNvSpPr txBox="1"/>
          <p:nvPr/>
        </p:nvSpPr>
        <p:spPr>
          <a:xfrm>
            <a:off x="485347" y="4875317"/>
            <a:ext cx="6096000" cy="170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velocity: The instantaneous velocity   is the velocity of the particle p at the point of the trajectory at any time t. It is the rate of change of the particle's position vector p to time, that is,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9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28A41-990F-FEA6-D59B-7A590D35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0" y="743895"/>
            <a:ext cx="3911801" cy="2070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CE7A5-DE59-250C-722A-3930D627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857" y="4467069"/>
            <a:ext cx="2407697" cy="1235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2B4AD3-5E20-5D24-D9CA-EECADC06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98" y="1655141"/>
            <a:ext cx="1790700" cy="1028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FBC149-9269-ACD7-57C0-9A95885B641E}"/>
              </a:ext>
            </a:extLst>
          </p:cNvPr>
          <p:cNvSpPr txBox="1"/>
          <p:nvPr/>
        </p:nvSpPr>
        <p:spPr>
          <a:xfrm>
            <a:off x="704822" y="1008078"/>
            <a:ext cx="308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Maclaurin series: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44810D8-0954-A932-3BBC-19F3F92F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98" y="4293631"/>
            <a:ext cx="2124075" cy="1028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157817-81B2-ABAE-72D2-2A2DCD98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898" y="5750176"/>
            <a:ext cx="1123950" cy="3429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4EFDDB-1ACE-DD58-AE03-EE14DBE1752D}"/>
              </a:ext>
            </a:extLst>
          </p:cNvPr>
          <p:cNvSpPr txBox="1"/>
          <p:nvPr/>
        </p:nvSpPr>
        <p:spPr>
          <a:xfrm>
            <a:off x="704823" y="2992214"/>
            <a:ext cx="451674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Let M be an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n×n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matrix,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M 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82136E8-B99C-3346-D17F-2AD19F588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124" y="3067050"/>
            <a:ext cx="4448175" cy="361950"/>
          </a:xfrm>
          <a:prstGeom prst="rect">
            <a:avLst/>
          </a:prstGeom>
        </p:spPr>
      </p:pic>
      <p:sp>
        <p:nvSpPr>
          <p:cNvPr id="24" name="箭头: 下 23">
            <a:extLst>
              <a:ext uri="{FF2B5EF4-FFF2-40B4-BE49-F238E27FC236}">
                <a16:creationId xmlns:a16="http://schemas.microsoft.com/office/drawing/2014/main" id="{F6E82BC8-DB07-0484-A792-9C58426694F7}"/>
              </a:ext>
            </a:extLst>
          </p:cNvPr>
          <p:cNvSpPr/>
          <p:nvPr/>
        </p:nvSpPr>
        <p:spPr>
          <a:xfrm>
            <a:off x="7625379" y="3756784"/>
            <a:ext cx="484632" cy="6884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B3C823E-D852-50E2-7BDC-C3332A503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4033" y="4772993"/>
            <a:ext cx="1590675" cy="7429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57488BF-18BE-6756-765E-B5BF3D2002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F8B8AE-CB6C-7074-C035-4F5944C69008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71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3CE3E-5D4D-62B5-D389-722611A5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0" y="3688102"/>
            <a:ext cx="1591194" cy="442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EBC7C9-8012-A455-151C-99D0A971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5" y="2441973"/>
            <a:ext cx="1591194" cy="743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33F1F-815D-40F5-55D6-50930C12C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076" y="926670"/>
            <a:ext cx="1362075" cy="742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E6B884-B44D-E6B1-1F5E-FE8119422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288" y="1781769"/>
            <a:ext cx="1771650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AC841A-1E4C-D175-FEE1-C44727F1E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219" y="2813861"/>
            <a:ext cx="2609850" cy="809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A5C8FC-83B4-4283-1472-E8BBEE526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288" y="3856383"/>
            <a:ext cx="2200275" cy="361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F6230A-D75F-40E3-8F8F-6CAB68091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926" y="4438471"/>
            <a:ext cx="2105025" cy="381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933A56-0A5E-701A-DFEA-4B3A68391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441" y="5349430"/>
            <a:ext cx="1788122" cy="44073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717DF76-F425-54FF-8609-87989004136E}"/>
              </a:ext>
            </a:extLst>
          </p:cNvPr>
          <p:cNvSpPr/>
          <p:nvPr/>
        </p:nvSpPr>
        <p:spPr>
          <a:xfrm>
            <a:off x="1809127" y="5229643"/>
            <a:ext cx="1961115" cy="809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CC36A9F-4CD7-E668-4D1B-8D06AC5A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558601" y="3075401"/>
            <a:ext cx="51820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27A60-6E32-CFE8-5616-907F56A3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2D2187-3613-6DEA-236A-818896998EE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4E4690-B252-5081-C8FE-C1F363E7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20737"/>
            <a:ext cx="7391400" cy="2486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73FA7D-601C-4FC7-BB23-DF323BA9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0A4271-CF43-4678-D390-E4792B4B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0" y="4075112"/>
            <a:ext cx="4410359" cy="7862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00A459-5E85-CB8E-E18F-5C71B428EE2F}"/>
              </a:ext>
            </a:extLst>
          </p:cNvPr>
          <p:cNvSpPr txBox="1"/>
          <p:nvPr/>
        </p:nvSpPr>
        <p:spPr>
          <a:xfrm>
            <a:off x="1809750" y="36222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C2DB28-985F-1983-FA92-4A2CA657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5176829"/>
            <a:ext cx="4479925" cy="786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267B98-5A6A-9287-47C6-DBEBA800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75" y="1219198"/>
            <a:ext cx="2886075" cy="447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646AEE-1367-7BA5-E7F6-C500D11E5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5" y="1844674"/>
            <a:ext cx="2076450" cy="43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05F4BA-08DA-EA6F-1A09-69EEB1BDB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" y="244259"/>
            <a:ext cx="1304925" cy="438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72FC18-5C4E-5693-7E28-CAB0D1614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412" y="2662236"/>
            <a:ext cx="19335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47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BC93-972A-60D0-32FB-99DA8EC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8B4ED0-143E-A1EA-3816-4765FCBBA33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A48B1-2FEE-7A76-9577-BE6A5F3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C35A3-E4BB-A729-8CA1-CFB5972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1" y="463334"/>
            <a:ext cx="3130711" cy="367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BEA1C-B13C-62C5-494F-DC7DF43A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1" y="586691"/>
            <a:ext cx="3270418" cy="19050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6052B-A375-14F1-5220-B3539A9CB0E7}"/>
              </a:ext>
            </a:extLst>
          </p:cNvPr>
          <p:cNvSpPr txBox="1"/>
          <p:nvPr/>
        </p:nvSpPr>
        <p:spPr>
          <a:xfrm>
            <a:off x="661097" y="349243"/>
            <a:ext cx="93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CD24CB-7C23-A3F1-E045-EFD70223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8" y="2746906"/>
            <a:ext cx="4447952" cy="921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2581-985A-48F2-A3F7-3F730E6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58" y="3923980"/>
            <a:ext cx="3270418" cy="10095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7910C-D590-C72F-A1A9-4C13E7B9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958" y="5261721"/>
            <a:ext cx="2856917" cy="1009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25F85-ADD0-E43A-6E09-233C76A5E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770" y="5126409"/>
            <a:ext cx="3341511" cy="10974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1B735-F329-25CB-6C79-BA16BCBCEA06}"/>
              </a:ext>
            </a:extLst>
          </p:cNvPr>
          <p:cNvSpPr txBox="1"/>
          <p:nvPr/>
        </p:nvSpPr>
        <p:spPr>
          <a:xfrm>
            <a:off x="8311127" y="4506184"/>
            <a:ext cx="371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posture of {B} relative to {A}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0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the expression of a certain frame to another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0B4B4-FA4A-41C1-7702-56BBB452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17CFA0-3403-7BFE-719A-FAEF81B3D9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5C76-B7F9-81D3-73ED-E89D5800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23052-023C-46F1-A308-5E068CE8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6" y="2072639"/>
            <a:ext cx="3094352" cy="3208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39A1A-2A22-A119-C66C-A821E2F1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0" y="926670"/>
            <a:ext cx="3354161" cy="53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7A9A1-B844-799E-A8FB-F972EA63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92" y="926670"/>
            <a:ext cx="1129347" cy="36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45AF51-159F-4697-B75F-C5FA5F0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95" y="2294043"/>
            <a:ext cx="2268009" cy="353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48F43-5DA7-BA6F-9B0A-A111718BA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691" y="3130276"/>
            <a:ext cx="5817869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Or, we could say r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otate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point(vector) in the same frame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5" y="1881498"/>
            <a:ext cx="409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 (Counter Clockwise)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</TotalTime>
  <Words>1235</Words>
  <Application>Microsoft Office PowerPoint</Application>
  <PresentationFormat>宽屏</PresentationFormat>
  <Paragraphs>167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23</cp:revision>
  <dcterms:created xsi:type="dcterms:W3CDTF">2024-03-26T13:25:13Z</dcterms:created>
  <dcterms:modified xsi:type="dcterms:W3CDTF">2024-04-21T13:33:22Z</dcterms:modified>
</cp:coreProperties>
</file>